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2DFCC-B8F1-4A17-9117-EFABC5C8F7DD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6E1FB-0B49-4E10-8BDF-11C60C402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29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6E1FB-0B49-4E10-8BDF-11C60C4022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2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16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4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1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6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9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96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9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83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30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1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285A7-30C7-4D5F-9438-EE050EC8ED0B}" type="datetimeFigureOut">
              <a:rPr lang="en-US" smtClean="0"/>
              <a:t>11/7/2018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F75B9-519F-4F76-8B44-AD63C7496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38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523999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Collection and Processing of Data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Dr. Tahir Nadeem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33528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86000"/>
            <a:ext cx="64770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749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dirty="0" smtClean="0"/>
              <a:t>Techniques &amp; Tools of Data Collection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School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census</a:t>
            </a:r>
          </a:p>
          <a:p>
            <a:pPr lv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Survey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Direct observation</a:t>
            </a:r>
          </a:p>
          <a:p>
            <a:pPr lv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Check list/ Rating scale</a:t>
            </a:r>
          </a:p>
          <a:p>
            <a:pPr lv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Questionnaires (open ended, Close ended)</a:t>
            </a:r>
          </a:p>
          <a:p>
            <a:pPr lv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Interview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0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Errors in Education statistics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lvl="1"/>
            <a:r>
              <a:rPr lang="en-US" dirty="0" smtClean="0"/>
              <a:t>Errors </a:t>
            </a:r>
            <a:r>
              <a:rPr lang="en-US" dirty="0"/>
              <a:t>in coverage schools </a:t>
            </a:r>
          </a:p>
          <a:p>
            <a:pPr lvl="1"/>
            <a:r>
              <a:rPr lang="en-US" dirty="0"/>
              <a:t>Error in collection and </a:t>
            </a:r>
            <a:r>
              <a:rPr lang="en-US" dirty="0" smtClean="0"/>
              <a:t>reporting, </a:t>
            </a:r>
            <a:r>
              <a:rPr lang="en-US" dirty="0"/>
              <a:t>vague questionnaire, lack of </a:t>
            </a:r>
            <a:r>
              <a:rPr lang="en-US" dirty="0" smtClean="0"/>
              <a:t>training, </a:t>
            </a:r>
            <a:r>
              <a:rPr lang="en-US" dirty="0"/>
              <a:t>budget </a:t>
            </a:r>
            <a:r>
              <a:rPr lang="en-US" dirty="0" smtClean="0"/>
              <a:t>demands, </a:t>
            </a:r>
            <a:r>
              <a:rPr lang="en-US" dirty="0"/>
              <a:t>intentional errors.</a:t>
            </a:r>
          </a:p>
          <a:p>
            <a:pPr lvl="1"/>
            <a:r>
              <a:rPr lang="en-US" dirty="0"/>
              <a:t>Errors in compiling and </a:t>
            </a:r>
            <a:r>
              <a:rPr lang="en-US" dirty="0" smtClean="0"/>
              <a:t>processing, </a:t>
            </a:r>
            <a:r>
              <a:rPr lang="en-US" dirty="0"/>
              <a:t>rounding off the figures, </a:t>
            </a:r>
            <a:r>
              <a:rPr lang="en-US" dirty="0" smtClean="0"/>
              <a:t>misinterpretations</a:t>
            </a:r>
            <a:endParaRPr lang="en-US" dirty="0"/>
          </a:p>
          <a:p>
            <a:pPr lvl="1"/>
            <a:r>
              <a:rPr lang="en-US" dirty="0"/>
              <a:t>Errors in </a:t>
            </a:r>
            <a:r>
              <a:rPr lang="en-US" dirty="0" smtClean="0"/>
              <a:t>sampling, </a:t>
            </a:r>
            <a:r>
              <a:rPr lang="en-US" dirty="0"/>
              <a:t>sample not representative of population</a:t>
            </a:r>
          </a:p>
          <a:p>
            <a:pPr lvl="1"/>
            <a:r>
              <a:rPr lang="en-US" dirty="0"/>
              <a:t>Errors in system, </a:t>
            </a:r>
            <a:r>
              <a:rPr lang="en-US" dirty="0" smtClean="0"/>
              <a:t>no system of re-checking </a:t>
            </a:r>
            <a:r>
              <a:rPr lang="en-US" dirty="0"/>
              <a:t>of results</a:t>
            </a:r>
            <a:r>
              <a:rPr lang="en-US" dirty="0" smtClean="0"/>
              <a:t>,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smtClean="0"/>
              <a:t>No link between user and satiations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75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043113"/>
            <a:ext cx="5715000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986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614363"/>
            <a:ext cx="56292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43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357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43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Education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900" b="1" dirty="0" smtClean="0"/>
              <a:t>On </a:t>
            </a:r>
            <a:r>
              <a:rPr lang="en-US" sz="3900" b="1" dirty="0"/>
              <a:t>the basis of Nature of Statistics</a:t>
            </a:r>
            <a:endParaRPr lang="en-US" sz="3900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u="sng" dirty="0"/>
              <a:t>i) Stock Statistics	(Basic Data)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It describes the situation at a specific time.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u="sng" dirty="0"/>
              <a:t>ii) Flow statistics		(Derived Data)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These stat relate to what happens to students and teachers between years.</a:t>
            </a:r>
          </a:p>
          <a:p>
            <a:pPr marL="0" indent="0">
              <a:buNone/>
            </a:pPr>
            <a:r>
              <a:rPr lang="en-US" dirty="0"/>
              <a:t>Promotion- Participation ratio, Dropout, repetition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68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On the Basis of collection of data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effectLst/>
                <a:latin typeface="Times New Roman"/>
                <a:ea typeface="Times New Roman"/>
              </a:rPr>
              <a:t>i) Aggregate Basis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ffectLst/>
                <a:latin typeface="Times New Roman"/>
                <a:ea typeface="Times New Roman"/>
              </a:rPr>
              <a:t>The collection of data on aggregate basis means that central statistical unit asks the authority responsible for reporting data on institutions to provide information about students and teacher.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ffectLst/>
                <a:latin typeface="Times New Roman"/>
                <a:ea typeface="Times New Roman"/>
              </a:rPr>
              <a:t>ii) Individualized 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Basis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ffectLst/>
                <a:latin typeface="Times New Roman"/>
                <a:ea typeface="Times New Roman"/>
              </a:rPr>
              <a:t>The data collected on individualized basis means that there is reporting to the central statistical unit on each individual student 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or 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teacher.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69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3600" b="1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On the basis of the nature of </a:t>
            </a:r>
            <a:r>
              <a:rPr lang="en-US" sz="3600" b="1" dirty="0" smtClean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situation</a:t>
            </a:r>
            <a:endParaRPr lang="en-US" sz="4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2"/>
          </a:solidFill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ffectLst/>
                <a:latin typeface="Times New Roman"/>
                <a:ea typeface="Times New Roman"/>
              </a:rPr>
              <a:t>i) Qualitative Data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ffectLst/>
                <a:latin typeface="Times New Roman"/>
                <a:ea typeface="Times New Roman"/>
              </a:rPr>
              <a:t>The qualitative data that an educational planner takes into account is the objectives of education, Education policies, content of education, quality of opportunity, quality of teaching etc.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ffectLst/>
                <a:latin typeface="Times New Roman"/>
                <a:ea typeface="Times New Roman"/>
              </a:rPr>
              <a:t>ii) Quantitative Data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ffectLst/>
                <a:latin typeface="Times New Roman"/>
                <a:ea typeface="Times New Roman"/>
              </a:rPr>
              <a:t>The quantitative data are statistics on students, teachers, school buildings, cost etc.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0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399" y="-20781"/>
            <a:ext cx="9296400" cy="6878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433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 Data needed for Educational </a:t>
            </a:r>
            <a:r>
              <a:rPr lang="en-US" sz="3600" dirty="0" smtClean="0">
                <a:solidFill>
                  <a:srgbClr val="C00000"/>
                </a:solidFill>
              </a:rPr>
              <a:t>Planning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Total population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Ages group population by sex and age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Enrollments in each level </a:t>
            </a:r>
            <a:endParaRPr lang="en-US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sz="2000" dirty="0" smtClean="0"/>
              <a:t>Numbers </a:t>
            </a:r>
            <a:r>
              <a:rPr lang="en-US" sz="2000" dirty="0"/>
              <a:t>of students who repeat  a grade.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Number of students who leave the educational </a:t>
            </a:r>
            <a:r>
              <a:rPr lang="en-US" sz="2000" dirty="0" smtClean="0"/>
              <a:t>system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Number of students who complete a prescribed course </a:t>
            </a:r>
            <a:endParaRPr lang="en-US" sz="2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sz="2000" dirty="0" smtClean="0"/>
              <a:t>Number </a:t>
            </a:r>
            <a:r>
              <a:rPr lang="en-US" sz="2000" dirty="0"/>
              <a:t>of students in each of the broad </a:t>
            </a:r>
            <a:r>
              <a:rPr lang="en-US" sz="2000" dirty="0" smtClean="0"/>
              <a:t>subject-specialization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 Average number of students per </a:t>
            </a:r>
            <a:r>
              <a:rPr lang="en-US" sz="2000" dirty="0" smtClean="0"/>
              <a:t>teacher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Proportion of </a:t>
            </a:r>
            <a:r>
              <a:rPr lang="en-US" sz="2000" dirty="0" smtClean="0"/>
              <a:t>qualified </a:t>
            </a:r>
            <a:r>
              <a:rPr lang="en-US" sz="2000" dirty="0"/>
              <a:t>teachers in teaching </a:t>
            </a:r>
            <a:r>
              <a:rPr lang="en-US" sz="2000" dirty="0" smtClean="0"/>
              <a:t>service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No. of Educational </a:t>
            </a:r>
            <a:r>
              <a:rPr lang="en-US" sz="2000" dirty="0" smtClean="0"/>
              <a:t>institutions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Accommodation per students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Total expenditure on </a:t>
            </a:r>
            <a:r>
              <a:rPr lang="en-US" sz="2000" dirty="0" smtClean="0"/>
              <a:t>education</a:t>
            </a: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Expenditure on education by public sector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Average cost per student in each level or type of education.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Proportion of </a:t>
            </a:r>
            <a:r>
              <a:rPr lang="en-US" sz="2000" dirty="0" smtClean="0"/>
              <a:t>budget </a:t>
            </a:r>
            <a:r>
              <a:rPr lang="en-US" sz="2000" dirty="0"/>
              <a:t>assigned to the </a:t>
            </a:r>
            <a:r>
              <a:rPr lang="en-US" sz="2000" dirty="0" smtClean="0"/>
              <a:t>salaries</a:t>
            </a:r>
            <a:endParaRPr lang="en-US" sz="2000" dirty="0"/>
          </a:p>
          <a:p>
            <a:pPr marL="514350" lvl="0" indent="-514350">
              <a:buFont typeface="+mj-lt"/>
              <a:buAutoNum type="arabicPeriod"/>
            </a:pPr>
            <a:r>
              <a:rPr lang="en-US" sz="2000" dirty="0"/>
              <a:t> Data provided by labor ministry.</a:t>
            </a:r>
          </a:p>
          <a:p>
            <a:pPr marL="514350" lvl="0" indent="-514350">
              <a:buFont typeface="+mj-lt"/>
              <a:buAutoNum type="arabicPeriod"/>
            </a:pPr>
            <a:endParaRPr lang="en-US" sz="2000" dirty="0"/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5866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2400" b="1" dirty="0"/>
              <a:t>Data needed for education planning from outside </a:t>
            </a:r>
            <a:r>
              <a:rPr lang="en-US" sz="2400" b="1" dirty="0" smtClean="0"/>
              <a:t>sources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300" b="1" u="sng" dirty="0"/>
              <a:t>Demographic Data</a:t>
            </a:r>
            <a:endParaRPr lang="en-US" sz="2300" b="1" dirty="0"/>
          </a:p>
          <a:p>
            <a:pPr marL="0" indent="0">
              <a:buNone/>
            </a:pPr>
            <a:r>
              <a:rPr lang="en-US" sz="2300" dirty="0"/>
              <a:t>Adequate statistical information about the structure of </a:t>
            </a:r>
            <a:r>
              <a:rPr lang="en-US" sz="2300" dirty="0" smtClean="0"/>
              <a:t>population </a:t>
            </a:r>
          </a:p>
          <a:p>
            <a:pPr marL="0" indent="0">
              <a:buNone/>
            </a:pPr>
            <a:r>
              <a:rPr lang="en-US" sz="2300" dirty="0" smtClean="0"/>
              <a:t>e.g. population, urban, rural, male, female, age group</a:t>
            </a:r>
            <a:endParaRPr lang="en-US" sz="2300" dirty="0"/>
          </a:p>
          <a:p>
            <a:pPr marL="0" indent="0">
              <a:buNone/>
            </a:pPr>
            <a:r>
              <a:rPr lang="en-US" sz="2300" dirty="0"/>
              <a:t> </a:t>
            </a:r>
            <a:r>
              <a:rPr lang="en-US" sz="2300" b="1" u="sng" dirty="0" smtClean="0"/>
              <a:t>Man </a:t>
            </a:r>
            <a:r>
              <a:rPr lang="en-US" sz="2300" b="1" u="sng" dirty="0"/>
              <a:t>Power Data</a:t>
            </a:r>
            <a:endParaRPr lang="en-US" sz="2300" b="1" dirty="0"/>
          </a:p>
          <a:p>
            <a:r>
              <a:rPr lang="en-US" sz="2300" dirty="0"/>
              <a:t>Statistical information about the economically active population </a:t>
            </a:r>
            <a:endParaRPr lang="en-US" sz="2300" dirty="0" smtClean="0"/>
          </a:p>
          <a:p>
            <a:r>
              <a:rPr lang="en-US" sz="2300" dirty="0" smtClean="0"/>
              <a:t>Future </a:t>
            </a:r>
            <a:r>
              <a:rPr lang="en-US" sz="2300" dirty="0"/>
              <a:t>changes in the industrial structure of the labor force in the terms of educational needs</a:t>
            </a:r>
          </a:p>
          <a:p>
            <a:pPr marL="0" indent="0">
              <a:buNone/>
            </a:pPr>
            <a:r>
              <a:rPr lang="en-US" sz="2300" dirty="0"/>
              <a:t> </a:t>
            </a:r>
            <a:r>
              <a:rPr lang="en-US" sz="2300" b="1" u="sng" dirty="0" smtClean="0"/>
              <a:t>Economic </a:t>
            </a:r>
            <a:r>
              <a:rPr lang="en-US" sz="2300" b="1" u="sng" dirty="0"/>
              <a:t>Data</a:t>
            </a:r>
            <a:endParaRPr lang="en-US" sz="2300" b="1" dirty="0"/>
          </a:p>
          <a:p>
            <a:r>
              <a:rPr lang="en-US" sz="2300" dirty="0"/>
              <a:t>The information’s related to economy and finances of a </a:t>
            </a:r>
            <a:r>
              <a:rPr lang="en-US" sz="2300" dirty="0" smtClean="0"/>
              <a:t>country </a:t>
            </a:r>
          </a:p>
          <a:p>
            <a:r>
              <a:rPr lang="en-US" sz="2300" dirty="0" smtClean="0"/>
              <a:t>data </a:t>
            </a:r>
            <a:r>
              <a:rPr lang="en-US" sz="2300" dirty="0"/>
              <a:t>on GNP, Total expenditure by all kinds to public </a:t>
            </a:r>
            <a:r>
              <a:rPr lang="en-US" sz="2300" dirty="0" smtClean="0"/>
              <a:t>authorities</a:t>
            </a:r>
          </a:p>
          <a:p>
            <a:r>
              <a:rPr lang="en-US" sz="2300" dirty="0" smtClean="0"/>
              <a:t> </a:t>
            </a:r>
            <a:r>
              <a:rPr lang="en-US" sz="2300" dirty="0"/>
              <a:t>The total public expenditure </a:t>
            </a:r>
            <a:r>
              <a:rPr lang="en-US" sz="2300" dirty="0" smtClean="0"/>
              <a:t>on education</a:t>
            </a:r>
            <a:endParaRPr lang="en-US" sz="2300" dirty="0"/>
          </a:p>
          <a:p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352566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342</Words>
  <Application>Microsoft Office PowerPoint</Application>
  <PresentationFormat>On-screen Show (4:3)</PresentationFormat>
  <Paragraphs>64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Collection and Processing of Data Dr. Tahir Nadeem </vt:lpstr>
      <vt:lpstr>PowerPoint Presentation</vt:lpstr>
      <vt:lpstr>PowerPoint Presentation</vt:lpstr>
      <vt:lpstr>Types of Education Statistics</vt:lpstr>
      <vt:lpstr>On the Basis of collection of data</vt:lpstr>
      <vt:lpstr>On the basis of the nature of situation</vt:lpstr>
      <vt:lpstr>PowerPoint Presentation</vt:lpstr>
      <vt:lpstr> Data needed for Educational Planning</vt:lpstr>
      <vt:lpstr>Data needed for education planning from outside sources</vt:lpstr>
      <vt:lpstr>Techniques &amp; Tools of Data Collection</vt:lpstr>
      <vt:lpstr>Errors in Education statistics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Collection and Processing of Data Dr. Tahir Nadeem</dc:title>
  <dc:creator>SaaD</dc:creator>
  <cp:lastModifiedBy>SaaD</cp:lastModifiedBy>
  <cp:revision>9</cp:revision>
  <dcterms:created xsi:type="dcterms:W3CDTF">2018-11-06T13:48:48Z</dcterms:created>
  <dcterms:modified xsi:type="dcterms:W3CDTF">2018-11-07T05:06:15Z</dcterms:modified>
</cp:coreProperties>
</file>